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5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9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0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6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E70C-D171-48C5-8174-E751D1D7914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159CF-90F5-46F2-A5D4-CA7D9DEB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0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lo6@verizon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A040CB4-B5A4-4E7D-810A-6FE71B6BE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3441" y="4985420"/>
            <a:ext cx="5054071" cy="1701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7F72EE-E1E1-45F8-A6C5-C9BEABE09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24354" y="170994"/>
            <a:ext cx="2352956" cy="194333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83A5F72-AD31-4745-95DD-AD54445A7C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7" y="350961"/>
            <a:ext cx="3800475" cy="61912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54CBF2A-6F01-4A29-950A-FC637284B46B}"/>
              </a:ext>
            </a:extLst>
          </p:cNvPr>
          <p:cNvGrpSpPr/>
          <p:nvPr/>
        </p:nvGrpSpPr>
        <p:grpSpPr>
          <a:xfrm>
            <a:off x="6447626" y="430165"/>
            <a:ext cx="2504930" cy="1429953"/>
            <a:chOff x="917892" y="799753"/>
            <a:chExt cx="2504930" cy="1429953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660FACD3-1D9D-47FA-A1E7-F5B8C6D3941F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92" y="799753"/>
              <a:ext cx="2504930" cy="10414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34EFE2D-71E3-4F85-875B-30516DA8065E}"/>
                </a:ext>
              </a:extLst>
            </p:cNvPr>
            <p:cNvSpPr/>
            <p:nvPr/>
          </p:nvSpPr>
          <p:spPr>
            <a:xfrm>
              <a:off x="1176190" y="1860374"/>
              <a:ext cx="19559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996600"/>
                  </a:solidFill>
                  <a:latin typeface="Tahoma" panose="020B0604030504040204" pitchFamily="34" charset="0"/>
                  <a:ea typeface="Calibri" panose="020F0502020204030204" pitchFamily="34" charset="0"/>
                </a:rPr>
                <a:t>Cuesta District</a:t>
              </a:r>
              <a:r>
                <a:rPr lang="en-US" b="1" dirty="0">
                  <a:latin typeface="Tahoma" panose="020B0604030504040204" pitchFamily="34" charset="0"/>
                  <a:ea typeface="Calibri" panose="020F0502020204030204" pitchFamily="34" charset="0"/>
                </a:rPr>
                <a:t> </a:t>
              </a:r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2608F30-6C3B-4FBE-AC7D-A80C68B7FEED}"/>
              </a:ext>
            </a:extLst>
          </p:cNvPr>
          <p:cNvSpPr txBox="1"/>
          <p:nvPr/>
        </p:nvSpPr>
        <p:spPr>
          <a:xfrm>
            <a:off x="305533" y="978584"/>
            <a:ext cx="44614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Cuesta Training Committee Proudly Offers:</a:t>
            </a:r>
          </a:p>
          <a:p>
            <a:r>
              <a:rPr lang="en-US" sz="1400" dirty="0"/>
              <a:t>Who: Scouts BSA Leaders</a:t>
            </a:r>
          </a:p>
          <a:p>
            <a:r>
              <a:rPr lang="en-US" sz="1400" dirty="0"/>
              <a:t>What: Introduction to Outdoor Leadership Skills Training</a:t>
            </a:r>
          </a:p>
          <a:p>
            <a:r>
              <a:rPr lang="en-US" sz="1400" dirty="0"/>
              <a:t>When: October 28, 2023 at 8am to October 29 at 11:30 am</a:t>
            </a:r>
          </a:p>
          <a:p>
            <a:r>
              <a:rPr lang="en-US" sz="1400" dirty="0"/>
              <a:t>Where: St. John’s Lutheran Church</a:t>
            </a:r>
          </a:p>
          <a:p>
            <a:r>
              <a:rPr lang="en-US" sz="1400" dirty="0"/>
              <a:t>959 Valley Rd. Arroyo Grande, CA 93420</a:t>
            </a:r>
          </a:p>
          <a:p>
            <a:r>
              <a:rPr lang="en-US" sz="1400" dirty="0"/>
              <a:t>Cost: $40 per camper by Oct 14, $50 after</a:t>
            </a:r>
          </a:p>
          <a:p>
            <a:r>
              <a:rPr lang="en-US" sz="1400" dirty="0"/>
              <a:t>POC: David Forrest (760) 887-2222 or </a:t>
            </a:r>
            <a:r>
              <a:rPr lang="en-US" sz="1400" dirty="0">
                <a:hlinkClick r:id="rId6"/>
              </a:rPr>
              <a:t>slo6@verizon.net</a:t>
            </a:r>
            <a:r>
              <a:rPr lang="en-US" sz="1400" dirty="0"/>
              <a:t> </a:t>
            </a:r>
          </a:p>
          <a:p>
            <a:r>
              <a:rPr lang="en-US" sz="1400" dirty="0"/>
              <a:t>Class Max size: 25 people</a:t>
            </a:r>
          </a:p>
          <a:p>
            <a:r>
              <a:rPr lang="en-US" sz="1400" dirty="0"/>
              <a:t>Registration: Can register on council calendar or Scouting Service Centers.</a:t>
            </a:r>
          </a:p>
          <a:p>
            <a:r>
              <a:rPr lang="en-US" sz="1400" dirty="0"/>
              <a:t>Students need to bring their YPT Certificate, SM Specific training certificate, BSA Medical Form A&amp;B, tent, sleeping bag, personal camping gear. </a:t>
            </a:r>
          </a:p>
          <a:p>
            <a:r>
              <a:rPr lang="en-US" sz="1400" dirty="0"/>
              <a:t>Saturday Lunch, Dinner and Sunday Breakfast will be provided.  Please alert staff of any food restrictions.  Class A uniform for ceremonies, Class B for sessions.  See attached gear list.</a:t>
            </a:r>
          </a:p>
          <a:p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5C4D99-BAC8-4097-AE3D-1015B2624508}"/>
              </a:ext>
            </a:extLst>
          </p:cNvPr>
          <p:cNvSpPr/>
          <p:nvPr/>
        </p:nvSpPr>
        <p:spPr>
          <a:xfrm>
            <a:off x="6096000" y="2133547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400" b="1" dirty="0"/>
              <a:t>Who should take IOLS?</a:t>
            </a:r>
          </a:p>
          <a:p>
            <a:pPr fontAlgn="base"/>
            <a:r>
              <a:rPr lang="en-US" sz="1400" dirty="0"/>
              <a:t>IOLS is required for Scoutmasters and Assistant Scoutmasters. It is also encouraged for anyone who will be participating on campouts regularly to consider taking this class. </a:t>
            </a:r>
          </a:p>
          <a:p>
            <a:pPr fontAlgn="base"/>
            <a:r>
              <a:rPr lang="en-US" sz="1400" b="1" dirty="0">
                <a:solidFill>
                  <a:srgbClr val="000000"/>
                </a:solidFill>
                <a:latin typeface="inherit"/>
              </a:rPr>
              <a:t>Why should I take this training?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inherit"/>
              </a:rPr>
              <a:t>To safely offer Scouting’s outdoor program, you need a certain set of skills and knowledge – and that’s why you’re required to take Introduction to Outdoor Leader Skills (also known as “IOLS”) Training. You’ll learn how to build a fire, use an axe, cook outdoors, use a map and compass, responsibly care for the outdoors, and much more. Even if you weren’t a Scout as a kid, you’ll come out of this course looking and acting like a seasoned camper. This course, combined with Youth Protection Training and the Scoutmaster-Specific Training course, will make you an “fully trained” Scouts BSA leader.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6623E7-0DF7-8F3C-F18A-7384F4AB2A44}"/>
              </a:ext>
            </a:extLst>
          </p:cNvPr>
          <p:cNvSpPr txBox="1"/>
          <p:nvPr/>
        </p:nvSpPr>
        <p:spPr>
          <a:xfrm>
            <a:off x="57883" y="5008109"/>
            <a:ext cx="4847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Cut here ------------------------------------------------------------------</a:t>
            </a:r>
          </a:p>
          <a:p>
            <a:r>
              <a:rPr lang="en-US" sz="1400" b="1" dirty="0"/>
              <a:t>Name: __________________________________________</a:t>
            </a:r>
          </a:p>
          <a:p>
            <a:r>
              <a:rPr lang="en-US" sz="1400" b="1" dirty="0"/>
              <a:t>Address: ________________________________________</a:t>
            </a:r>
          </a:p>
          <a:p>
            <a:r>
              <a:rPr lang="en-US" sz="1400" b="1" dirty="0"/>
              <a:t>Phone: _________________________________________</a:t>
            </a:r>
          </a:p>
          <a:p>
            <a:r>
              <a:rPr lang="en-US" sz="1400" b="1" dirty="0"/>
              <a:t>Email: __________________________________________</a:t>
            </a:r>
          </a:p>
          <a:p>
            <a:r>
              <a:rPr lang="en-US" sz="1400" b="1" dirty="0"/>
              <a:t>Troop #: _________  Position: _______________________ </a:t>
            </a:r>
          </a:p>
          <a:p>
            <a:r>
              <a:rPr lang="en-US" sz="1400" b="1" dirty="0"/>
              <a:t>[ ] $40 Fee enclosed (checks: Los Padres Council, BSA)</a:t>
            </a:r>
          </a:p>
          <a:p>
            <a:r>
              <a:rPr lang="en-US" sz="1400" b="1" dirty="0"/>
              <a:t>Introduction to Outdoor Leadership Skills (IOLS)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75F94-64A9-4396-814C-6A5DD5D94BE0}"/>
              </a:ext>
            </a:extLst>
          </p:cNvPr>
          <p:cNvSpPr txBox="1"/>
          <p:nvPr/>
        </p:nvSpPr>
        <p:spPr>
          <a:xfrm>
            <a:off x="4467224" y="5131934"/>
            <a:ext cx="18002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Mail or bring in to: Los Padres Council</a:t>
            </a:r>
          </a:p>
          <a:p>
            <a:r>
              <a:rPr lang="en-US" sz="1400" dirty="0"/>
              <a:t>Attn: IOLS 2023</a:t>
            </a:r>
          </a:p>
          <a:p>
            <a:r>
              <a:rPr lang="en-US" sz="1400" dirty="0"/>
              <a:t>712 Fiero Ln. Ste. 29</a:t>
            </a:r>
          </a:p>
          <a:p>
            <a:r>
              <a:rPr lang="en-US" sz="1400" dirty="0"/>
              <a:t>San Luis Obispo, CA</a:t>
            </a:r>
          </a:p>
          <a:p>
            <a:r>
              <a:rPr lang="en-US" sz="1400" dirty="0"/>
              <a:t>93401</a:t>
            </a:r>
          </a:p>
          <a:p>
            <a:r>
              <a:rPr lang="en-US" sz="1400" dirty="0"/>
              <a:t>Phone: 805-439-2885</a:t>
            </a:r>
          </a:p>
        </p:txBody>
      </p:sp>
    </p:spTree>
    <p:extLst>
      <p:ext uri="{BB962C8B-B14F-4D97-AF65-F5344CB8AC3E}">
        <p14:creationId xmlns:p14="http://schemas.microsoft.com/office/powerpoint/2010/main" val="289589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0A08E62-1728-FFB5-C1E3-B87D0FDA2A0A}"/>
              </a:ext>
            </a:extLst>
          </p:cNvPr>
          <p:cNvGrpSpPr/>
          <p:nvPr/>
        </p:nvGrpSpPr>
        <p:grpSpPr>
          <a:xfrm>
            <a:off x="0" y="1988"/>
            <a:ext cx="11373963" cy="6856012"/>
            <a:chOff x="0" y="1988"/>
            <a:chExt cx="11373963" cy="685601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D06CBF6-219C-0489-5BCC-7194272F6191}"/>
                </a:ext>
              </a:extLst>
            </p:cNvPr>
            <p:cNvSpPr/>
            <p:nvPr/>
          </p:nvSpPr>
          <p:spPr>
            <a:xfrm rot="16200000">
              <a:off x="9545257" y="3244334"/>
              <a:ext cx="32880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For BSA use only : 1-6801-517-20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2CF15A1-8C83-B5E2-44F4-782E49EB0E82}"/>
                </a:ext>
              </a:extLst>
            </p:cNvPr>
            <p:cNvGrpSpPr/>
            <p:nvPr/>
          </p:nvGrpSpPr>
          <p:grpSpPr>
            <a:xfrm rot="16200000">
              <a:off x="2067934" y="-2065946"/>
              <a:ext cx="6856012" cy="10991880"/>
              <a:chOff x="1987736" y="-1963289"/>
              <a:chExt cx="6856012" cy="10991880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FB3CD771-5640-A82B-B224-1A7C3CD7CBEF}"/>
                  </a:ext>
                </a:extLst>
              </p:cNvPr>
              <p:cNvGrpSpPr/>
              <p:nvPr/>
            </p:nvGrpSpPr>
            <p:grpSpPr>
              <a:xfrm>
                <a:off x="1987736" y="-1963289"/>
                <a:ext cx="6856012" cy="10991880"/>
                <a:chOff x="19050" y="19051"/>
                <a:chExt cx="7315200" cy="9783954"/>
              </a:xfrm>
            </p:grpSpPr>
            <p:sp>
              <p:nvSpPr>
                <p:cNvPr id="4" name="Text Box 2">
                  <a:extLst>
                    <a:ext uri="{FF2B5EF4-FFF2-40B4-BE49-F238E27FC236}">
                      <a16:creationId xmlns:a16="http://schemas.microsoft.com/office/drawing/2014/main" id="{90DE3795-44F8-B7DD-50B2-3C7649A6F4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50" y="19051"/>
                  <a:ext cx="7315200" cy="9601203"/>
                </a:xfrm>
                <a:prstGeom prst="rect">
                  <a:avLst/>
                </a:prstGeom>
                <a:solidFill>
                  <a:srgbClr val="FFFFFF"/>
                </a:solidFill>
                <a:ln w="317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36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Scout Meal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This sheet must be filled out if you are attending and are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having any of your meals made by the </a:t>
                  </a:r>
                  <a:r>
                    <a:rPr lang="en-US" altLang="en-US" b="1" u="sng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G</a:t>
                  </a:r>
                  <a:r>
                    <a:rPr kumimoji="0" lang="en-US" altLang="en-US" sz="18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rub </a:t>
                  </a:r>
                  <a:r>
                    <a:rPr lang="en-US" altLang="en-US" b="1" u="sng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M</a:t>
                  </a:r>
                  <a:r>
                    <a:rPr kumimoji="0" lang="en-US" altLang="en-US" sz="18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aster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" name="Text Box 3">
                  <a:extLst>
                    <a:ext uri="{FF2B5EF4-FFF2-40B4-BE49-F238E27FC236}">
                      <a16:creationId xmlns:a16="http://schemas.microsoft.com/office/drawing/2014/main" id="{F68855AC-A99B-22E1-E731-EB774CE8A0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100" y="1611439"/>
                  <a:ext cx="6723062" cy="3670302"/>
                </a:xfrm>
                <a:prstGeom prst="rect">
                  <a:avLst/>
                </a:prstGeom>
                <a:solidFill>
                  <a:srgbClr val="FFFFFF"/>
                </a:solidFill>
                <a:ln w="317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2000" b="0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2000" b="0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2000" b="0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2000" b="0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What are your food Allergies?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</a:t>
                  </a:r>
                </a:p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1)______________________________________________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________________________________________________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2)______________________________________________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________________________________________________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3)______________________________________________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________________________________________________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15">
                  <a:extLst>
                    <a:ext uri="{FF2B5EF4-FFF2-40B4-BE49-F238E27FC236}">
                      <a16:creationId xmlns:a16="http://schemas.microsoft.com/office/drawing/2014/main" id="{135DC3DE-E9CC-0A91-4160-1EAD4A2BB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3526" y="1670927"/>
                  <a:ext cx="269874" cy="206375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Text Box 16">
                  <a:extLst>
                    <a:ext uri="{FF2B5EF4-FFF2-40B4-BE49-F238E27FC236}">
                      <a16:creationId xmlns:a16="http://schemas.microsoft.com/office/drawing/2014/main" id="{BDD95C99-A333-0977-11DE-E7C19B68FF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2001" y="1593141"/>
                  <a:ext cx="3041475" cy="347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I have NO food </a:t>
                  </a:r>
                  <a:r>
                    <a:rPr lang="en-US" altLang="en-US" sz="2000" b="1" u="sng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  <a:r>
                    <a:rPr kumimoji="0" lang="en-US" altLang="en-US" sz="20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llergies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Text Box 17">
                  <a:extLst>
                    <a:ext uri="{FF2B5EF4-FFF2-40B4-BE49-F238E27FC236}">
                      <a16:creationId xmlns:a16="http://schemas.microsoft.com/office/drawing/2014/main" id="{5D86BD77-D3AC-492B-9DD7-72022DF7FC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963" y="7829553"/>
                  <a:ext cx="6619875" cy="808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Name________________________  Event________________________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Date_________________________ 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P</a:t>
                  </a:r>
                  <a:r>
                    <a: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hone ______________________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" name="Text Box 18">
                  <a:extLst>
                    <a:ext uri="{FF2B5EF4-FFF2-40B4-BE49-F238E27FC236}">
                      <a16:creationId xmlns:a16="http://schemas.microsoft.com/office/drawing/2014/main" id="{10049271-A505-F12C-E092-207ED35C34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2438" y="2131697"/>
                  <a:ext cx="3646487" cy="295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I am a </a:t>
                  </a:r>
                  <a:r>
                    <a:rPr lang="en-US" altLang="en-US" sz="2000" b="1" u="sng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v</a:t>
                  </a:r>
                  <a:r>
                    <a:rPr kumimoji="0" lang="en-US" altLang="en-US" sz="2000" b="1" i="0" u="sng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egetarian 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9">
                  <a:extLst>
                    <a:ext uri="{FF2B5EF4-FFF2-40B4-BE49-F238E27FC236}">
                      <a16:creationId xmlns:a16="http://schemas.microsoft.com/office/drawing/2014/main" id="{0A70BEC4-3D1C-3B73-1B2C-4D06F10D20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1314" y="1921128"/>
                  <a:ext cx="269874" cy="206375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Text Box 20">
                  <a:extLst>
                    <a:ext uri="{FF2B5EF4-FFF2-40B4-BE49-F238E27FC236}">
                      <a16:creationId xmlns:a16="http://schemas.microsoft.com/office/drawing/2014/main" id="{92820D85-44A6-53BB-AB73-7937B2B3E9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800" y="8953692"/>
                  <a:ext cx="7173913" cy="8493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This sheet must be turned in 1 week from the event to ensure the planning 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" name="Text Box 18">
                <a:extLst>
                  <a:ext uri="{FF2B5EF4-FFF2-40B4-BE49-F238E27FC236}">
                    <a16:creationId xmlns:a16="http://schemas.microsoft.com/office/drawing/2014/main" id="{CB02C89D-2519-D55D-7A3E-ADBAC0E489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0338" y="717859"/>
                <a:ext cx="3417591" cy="331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 am a </a:t>
                </a:r>
                <a:r>
                  <a:rPr lang="en-US" altLang="en-US" sz="2000" b="1" u="sng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v</a:t>
                </a:r>
                <a:r>
                  <a:rPr kumimoji="0" lang="en-US" altLang="en-US" sz="2000" b="1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egan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" name="AutoShape 19">
                <a:extLst>
                  <a:ext uri="{FF2B5EF4-FFF2-40B4-BE49-F238E27FC236}">
                    <a16:creationId xmlns:a16="http://schemas.microsoft.com/office/drawing/2014/main" id="{E2C4C64E-E45B-EEAD-E17C-5DDD72D16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3038" y="464039"/>
                <a:ext cx="252934" cy="231854"/>
              </a:xfrm>
              <a:prstGeom prst="roundRect">
                <a:avLst>
                  <a:gd name="adj" fmla="val 16667"/>
                </a:avLst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8">
                <a:extLst>
                  <a:ext uri="{FF2B5EF4-FFF2-40B4-BE49-F238E27FC236}">
                    <a16:creationId xmlns:a16="http://schemas.microsoft.com/office/drawing/2014/main" id="{44462DE8-7718-CBAD-288D-78C374289C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327" y="105387"/>
                <a:ext cx="3417591" cy="331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 have </a:t>
                </a:r>
                <a:r>
                  <a:rPr lang="en-US" altLang="en-US" sz="2000" b="1" u="sng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kumimoji="0" lang="en-US" altLang="en-US" sz="2000" b="1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ood </a:t>
                </a:r>
                <a:r>
                  <a:rPr lang="en-US" altLang="en-US" sz="2000" b="1" u="sng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kumimoji="0" lang="en-US" altLang="en-US" sz="2000" b="1" i="0" u="sng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llergies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0482986-C27A-6659-F2A4-928A545540D8}"/>
                </a:ext>
              </a:extLst>
            </p:cNvPr>
            <p:cNvSpPr/>
            <p:nvPr/>
          </p:nvSpPr>
          <p:spPr>
            <a:xfrm>
              <a:off x="2737655" y="1622223"/>
              <a:ext cx="235543" cy="252934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78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23433</TotalTime>
  <Words>478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and Liz Tashma</dc:creator>
  <cp:lastModifiedBy>April Wright</cp:lastModifiedBy>
  <cp:revision>38</cp:revision>
  <cp:lastPrinted>2023-09-29T22:29:54Z</cp:lastPrinted>
  <dcterms:created xsi:type="dcterms:W3CDTF">2019-08-23T04:58:09Z</dcterms:created>
  <dcterms:modified xsi:type="dcterms:W3CDTF">2023-10-03T00:04:56Z</dcterms:modified>
</cp:coreProperties>
</file>