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9" r:id="rId1"/>
  </p:sldMasterIdLst>
  <p:notesMasterIdLst>
    <p:notesMasterId r:id="rId14"/>
  </p:notesMasterIdLst>
  <p:handoutMasterIdLst>
    <p:handoutMasterId r:id="rId15"/>
  </p:handoutMasterIdLst>
  <p:sldIdLst>
    <p:sldId id="363" r:id="rId2"/>
    <p:sldId id="370" r:id="rId3"/>
    <p:sldId id="436" r:id="rId4"/>
    <p:sldId id="439" r:id="rId5"/>
    <p:sldId id="325" r:id="rId6"/>
    <p:sldId id="326" r:id="rId7"/>
    <p:sldId id="428" r:id="rId8"/>
    <p:sldId id="429" r:id="rId9"/>
    <p:sldId id="432" r:id="rId10"/>
    <p:sldId id="444" r:id="rId11"/>
    <p:sldId id="440" r:id="rId12"/>
    <p:sldId id="364" r:id="rId13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176"/>
    <a:srgbClr val="005AA3"/>
    <a:srgbClr val="CB7D09"/>
    <a:srgbClr val="CF0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59" autoAdjust="0"/>
    <p:restoredTop sz="94434" autoAdjust="0"/>
  </p:normalViewPr>
  <p:slideViewPr>
    <p:cSldViewPr snapToGrid="0" snapToObjects="1">
      <p:cViewPr varScale="1">
        <p:scale>
          <a:sx n="82" d="100"/>
          <a:sy n="82" d="100"/>
        </p:scale>
        <p:origin x="893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378A053-EB6C-4C3E-B419-6F02FCEF9D6B}" type="datetime1">
              <a:rPr lang="en-US" altLang="en-US"/>
              <a:pPr>
                <a:defRPr/>
              </a:pPr>
              <a:t>8/7/2018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66AF42-1AF3-4420-BC6E-BE9A19BF7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6ED8F61D-BA88-4F4E-82A5-02C3EFBE7EA8}" type="datetime1">
              <a:rPr lang="en-US" altLang="en-US"/>
              <a:pPr>
                <a:defRPr/>
              </a:pPr>
              <a:t>8/7/2018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830" tIns="46415" rIns="92830" bIns="4641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556FD3-8AF0-4CB8-9D19-D46428A5E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ヒラギノ角ゴ Pro W3"/>
              <a:cs typeface="ヒラギノ角ゴ Pro W3"/>
            </a:endParaRP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FA7E042F-5347-4515-894C-403A65359A63}" type="datetime1">
              <a:rPr lang="en-US" altLang="en-US" smtClean="0"/>
              <a:pPr>
                <a:spcBef>
                  <a:spcPct val="0"/>
                </a:spcBef>
              </a:pPr>
              <a:t>8/7/2018</a:t>
            </a:fld>
            <a:endParaRPr lang="en-US" altLang="en-US"/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5D311700-44F5-4049-B6FC-6295A045D20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:\Billable\2014\BSA\BSA_Promo Flyer_imag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958687"/>
      </p:ext>
    </p:extLst>
  </p:cSld>
  <p:clrMapOvr>
    <a:masterClrMapping/>
  </p:clrMapOvr>
  <p:transition spd="med">
    <p:fade/>
  </p:transition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3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36710"/>
            <a:ext cx="6869112" cy="914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488426"/>
      </p:ext>
    </p:extLst>
  </p:cSld>
  <p:clrMapOvr>
    <a:masterClrMapping/>
  </p:clrMapOvr>
  <p:transition spd="med"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:\Billable\2014\BSA\_MG_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759325"/>
            <a:ext cx="9144000" cy="2108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5259388"/>
            <a:ext cx="113982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:\Billable\2014\BSA\_MG_055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4759325"/>
            <a:ext cx="9144000" cy="2108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1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5259388"/>
            <a:ext cx="113982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277672"/>
            <a:ext cx="6858000" cy="816294"/>
          </a:xfrm>
        </p:spPr>
        <p:txBody>
          <a:bodyPr tIns="182880" anchor="t">
            <a:noAutofit/>
          </a:bodyPr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86213"/>
            <a:ext cx="6858000" cy="54785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i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654522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Billable\2014\BSA\_MG_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7670658" y="5258727"/>
            <a:ext cx="1117883" cy="109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7672"/>
            <a:ext cx="6858000" cy="816294"/>
          </a:xfrm>
        </p:spPr>
        <p:txBody>
          <a:bodyPr tIns="182880" anchor="t">
            <a:noAutofit/>
          </a:bodyPr>
          <a:lstStyle>
            <a:lvl1pPr algn="l">
              <a:defRPr sz="3600" b="0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86213"/>
            <a:ext cx="6858000" cy="54785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i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426158"/>
      </p:ext>
    </p:extLst>
  </p:cSld>
  <p:clrMapOvr>
    <a:masterClrMapping/>
  </p:clrMapOvr>
  <p:transition spd="med">
    <p:fade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Billable\2014\BSA\_MG_93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F47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5248275"/>
            <a:ext cx="113982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67398"/>
            <a:ext cx="6858000" cy="816294"/>
          </a:xfrm>
        </p:spPr>
        <p:txBody>
          <a:bodyPr tIns="182880" anchor="t">
            <a:noAutofit/>
          </a:bodyPr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75938"/>
            <a:ext cx="6858000" cy="54785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i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794669"/>
      </p:ext>
    </p:extLst>
  </p:cSld>
  <p:clrMapOvr>
    <a:masterClrMapping/>
  </p:clrMapOvr>
  <p:transition spd="med">
    <p:fade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699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6771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496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:\Billable\2014\BSA\_MG_055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4759325"/>
            <a:ext cx="9144000" cy="2108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5259388"/>
            <a:ext cx="113982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277672"/>
            <a:ext cx="6858000" cy="816294"/>
          </a:xfrm>
        </p:spPr>
        <p:txBody>
          <a:bodyPr tIns="182880" anchor="t">
            <a:noAutofit/>
          </a:bodyPr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86213"/>
            <a:ext cx="6858000" cy="54785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i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31659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C4E1E-FFFD-45F0-8298-D1DEC460619F}" type="datetimeFigureOut">
              <a:rPr lang="en-US"/>
              <a:pPr>
                <a:defRPr/>
              </a:pPr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91629-D80B-4524-A0D1-C8A713197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6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:\Billable\2014\BSA\BSA_Promo Flyer_imag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72320"/>
            <a:ext cx="6869112" cy="9144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4020729"/>
      </p:ext>
    </p:extLst>
  </p:cSld>
  <p:clrMapOvr>
    <a:masterClrMapping/>
  </p:clrMapOvr>
  <p:transition spd="med">
    <p:fad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:\Billable\2014\BSA\BSA_Promo Flyer_imag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585109"/>
      </p:ext>
    </p:extLst>
  </p:cSld>
  <p:clrMapOvr>
    <a:masterClrMapping/>
  </p:clrMapOvr>
  <p:transition spd="med">
    <p:fad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:\Billable\2014\BSA\BSA_Promo Flyer_imag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5481638"/>
            <a:ext cx="49879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49264" y="1432940"/>
            <a:ext cx="8313737" cy="3623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44246"/>
      </p:ext>
    </p:extLst>
  </p:cSld>
  <p:clrMapOvr>
    <a:masterClrMapping/>
  </p:clrMapOvr>
  <p:transition spd="med">
    <p:fade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:\Billable\2014\BSA\BSA_Promo Flyer_imag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0"/>
            <a:ext cx="4987925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49264" y="1432940"/>
            <a:ext cx="8313737" cy="3623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39647"/>
      </p:ext>
    </p:extLst>
  </p:cSld>
  <p:clrMapOvr>
    <a:masterClrMapping/>
  </p:clrMapOvr>
  <p:transition spd="med">
    <p:fade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147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3813"/>
            <a:ext cx="9158288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65490"/>
            <a:ext cx="6869112" cy="914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8823224"/>
      </p:ext>
    </p:extLst>
  </p:cSld>
  <p:clrMapOvr>
    <a:masterClrMapping/>
  </p:clrMapOvr>
  <p:transition spd="med"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6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65490"/>
            <a:ext cx="6869112" cy="914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493247"/>
      </p:ext>
    </p:extLst>
  </p:cSld>
  <p:clrMapOvr>
    <a:masterClrMapping/>
  </p:clrMapOvr>
  <p:transition spd="med">
    <p:fade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9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36710"/>
            <a:ext cx="6869112" cy="914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0084016"/>
      </p:ext>
    </p:extLst>
  </p:cSld>
  <p:clrMapOvr>
    <a:masterClrMapping/>
  </p:clrMapOvr>
  <p:transition spd="med">
    <p:fad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0646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89230"/>
            <a:ext cx="6869112" cy="914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1630716"/>
      </p:ext>
    </p:extLst>
  </p:cSld>
  <p:clrMapOvr>
    <a:masterClrMapping/>
  </p:clrMapOvr>
  <p:transition spd="med">
    <p:fad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46088" y="457200"/>
            <a:ext cx="68691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0" rIns="36576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446088" y="1562100"/>
            <a:ext cx="822960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18288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3" r:id="rId1"/>
    <p:sldLayoutId id="2147484844" r:id="rId2"/>
    <p:sldLayoutId id="2147484845" r:id="rId3"/>
    <p:sldLayoutId id="2147484846" r:id="rId4"/>
    <p:sldLayoutId id="2147484847" r:id="rId5"/>
    <p:sldLayoutId id="2147484848" r:id="rId6"/>
    <p:sldLayoutId id="2147484849" r:id="rId7"/>
    <p:sldLayoutId id="2147484850" r:id="rId8"/>
    <p:sldLayoutId id="2147484851" r:id="rId9"/>
    <p:sldLayoutId id="2147484852" r:id="rId10"/>
    <p:sldLayoutId id="2147484853" r:id="rId11"/>
    <p:sldLayoutId id="2147484854" r:id="rId12"/>
    <p:sldLayoutId id="2147484855" r:id="rId13"/>
    <p:sldLayoutId id="2147484840" r:id="rId14"/>
    <p:sldLayoutId id="2147484841" r:id="rId15"/>
    <p:sldLayoutId id="2147484842" r:id="rId16"/>
    <p:sldLayoutId id="2147484856" r:id="rId17"/>
    <p:sldLayoutId id="2147484857" r:id="rId18"/>
  </p:sldLayoutIdLst>
  <p:transition spd="med">
    <p:fade/>
  </p:transition>
  <p:hf hdr="0" ftr="0" dt="0"/>
  <p:txStyles>
    <p:titleStyle>
      <a:lvl1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n-lt"/>
          <a:ea typeface="Tahoma" pitchFamily="34" charset="0"/>
          <a:cs typeface="Times New Roman" pitchFamily="18" charset="0"/>
        </a:defRPr>
      </a:lvl1pPr>
      <a:lvl2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panose="020F0502020204030204" pitchFamily="34" charset="0"/>
          <a:ea typeface="Tahoma" panose="020B0604030504040204" pitchFamily="34" charset="0"/>
          <a:cs typeface="Times New Roman" panose="02020603050405020304" pitchFamily="18" charset="0"/>
        </a:defRPr>
      </a:lvl2pPr>
      <a:lvl3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panose="020F0502020204030204" pitchFamily="34" charset="0"/>
          <a:ea typeface="Tahoma" panose="020B0604030504040204" pitchFamily="34" charset="0"/>
          <a:cs typeface="Times New Roman" panose="02020603050405020304" pitchFamily="18" charset="0"/>
        </a:defRPr>
      </a:lvl3pPr>
      <a:lvl4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panose="020F0502020204030204" pitchFamily="34" charset="0"/>
          <a:ea typeface="Tahoma" panose="020B0604030504040204" pitchFamily="34" charset="0"/>
          <a:cs typeface="Times New Roman" panose="02020603050405020304" pitchFamily="18" charset="0"/>
        </a:defRPr>
      </a:lvl4pPr>
      <a:lvl5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panose="020F0502020204030204" pitchFamily="34" charset="0"/>
          <a:ea typeface="Tahoma" panose="020B0604030504040204" pitchFamily="34" charset="0"/>
          <a:cs typeface="Times New Roman" panose="02020603050405020304" pitchFamily="18" charset="0"/>
        </a:defRPr>
      </a:lvl5pPr>
      <a:lvl6pPr marL="457200" algn="l" rtl="0" eaLnBrk="1" fontAlgn="base" hangingPunct="1">
        <a:lnSpc>
          <a:spcPts val="33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" panose="020F0502020204030204" pitchFamily="34" charset="0"/>
          <a:ea typeface="Tahoma" panose="020B0604030504040204" pitchFamily="34" charset="0"/>
          <a:cs typeface="Times New Roman" panose="02020603050405020304" pitchFamily="18" charset="0"/>
        </a:defRPr>
      </a:lvl6pPr>
      <a:lvl7pPr marL="914400" algn="l" rtl="0" eaLnBrk="1" fontAlgn="base" hangingPunct="1">
        <a:lnSpc>
          <a:spcPts val="33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" panose="020F0502020204030204" pitchFamily="34" charset="0"/>
          <a:ea typeface="Tahoma" panose="020B0604030504040204" pitchFamily="34" charset="0"/>
          <a:cs typeface="Times New Roman" panose="02020603050405020304" pitchFamily="18" charset="0"/>
        </a:defRPr>
      </a:lvl7pPr>
      <a:lvl8pPr marL="1371600" algn="l" rtl="0" eaLnBrk="1" fontAlgn="base" hangingPunct="1">
        <a:lnSpc>
          <a:spcPts val="33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" panose="020F0502020204030204" pitchFamily="34" charset="0"/>
          <a:ea typeface="Tahoma" panose="020B0604030504040204" pitchFamily="34" charset="0"/>
          <a:cs typeface="Times New Roman" panose="02020603050405020304" pitchFamily="18" charset="0"/>
        </a:defRPr>
      </a:lvl8pPr>
      <a:lvl9pPr marL="1828800" algn="l" rtl="0" eaLnBrk="1" fontAlgn="base" hangingPunct="1">
        <a:lnSpc>
          <a:spcPts val="33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" panose="020F0502020204030204" pitchFamily="34" charset="0"/>
          <a:ea typeface="Tahoma" panose="020B0604030504040204" pitchFamily="34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Font typeface="Arial" panose="020B0604020202020204" pitchFamily="34" charset="0"/>
        <a:defRPr sz="2400" b="1" kern="1200">
          <a:solidFill>
            <a:srgbClr val="7F7F7F"/>
          </a:solidFill>
          <a:latin typeface="+mn-lt"/>
          <a:ea typeface="MS PGothic" panose="020B0600070205080204" pitchFamily="34" charset="-128"/>
          <a:cs typeface="Times New Roman" pitchFamily="18" charset="0"/>
        </a:defRPr>
      </a:lvl1pPr>
      <a:lvl2pPr marL="2286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SzPct val="75000"/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n-lt"/>
          <a:ea typeface="MS PGothic" panose="020B0600070205080204" pitchFamily="34" charset="-128"/>
          <a:cs typeface="Times New Roman" pitchFamily="18" charset="0"/>
        </a:defRPr>
      </a:lvl2pPr>
      <a:lvl3pPr marL="4572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SzPct val="85000"/>
        <a:buFont typeface="Arial" panose="020B0604020202020204" pitchFamily="34" charset="0"/>
        <a:buChar char="•"/>
        <a:defRPr kern="1200">
          <a:solidFill>
            <a:srgbClr val="7F7F7F"/>
          </a:solidFill>
          <a:latin typeface="+mn-lt"/>
          <a:ea typeface="MS PGothic" panose="020B0600070205080204" pitchFamily="34" charset="-128"/>
          <a:cs typeface="Times New Roman" pitchFamily="18" charset="0"/>
        </a:defRPr>
      </a:lvl3pPr>
      <a:lvl4pPr marL="6858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n-lt"/>
          <a:ea typeface="MS PGothic" panose="020B0600070205080204" pitchFamily="34" charset="-128"/>
          <a:cs typeface="Times New Roman" pitchFamily="18" charset="0"/>
        </a:defRPr>
      </a:lvl4pPr>
      <a:lvl5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n-lt"/>
          <a:ea typeface="MS PGothic" panose="020B0600070205080204" pitchFamily="34" charset="-128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20.rs6.net/tn.jsp?f=001eJZzwnMIdTmUWvtIFZbmPlwKlsDxwJuPf_fcO3xNFCqZ2IANkrJ2XK6vrQu3CyyLmX3DEXBexPHpY1nFqmj6qreV0Aafmdykg-ojYRMe055hgQLNiA7tdeRtwbfsjA8WuXOT9Vwcf8pqqPqjg2OZ3qDzma7D4velFc89H3Dc1pds_7A9t8a__Rk8J8kKHR9pvIHVHxtzJ-xF6PnaiMDoDBaxANX9fG6kJ8yZ1Y9PhyE=&amp;c=U9dfX-0GTYXHMiw_iTFYFxIm27EYN9EzHTIiQb6ygTxZaJUUeu1AgQ==&amp;ch=qdNdtdn33VOq7ZS6XWreK5JQOn1mqfEAoy2QDyFj1vgpXLkOU8WjFQ==" TargetMode="External"/><Relationship Id="rId5" Type="http://schemas.openxmlformats.org/officeDocument/2006/relationships/hyperlink" Target="http://r20.rs6.net/tn.jsp?f=001eJZzwnMIdTmUWvtIFZbmPlwKlsDxwJuPf_fcO3xNFCqZ2IANkrJ2XK6vrQu3CyyLqJrzy2yD3DFaoK25VwvyRDgVfYPa7h1Ti3tisPZPSKW2OXTOvEIE3au6WETIPId6CEmJbcxzS_LakMDV5olTqgvKlEIfisF6IU2gamCJD_3kp1WZhgjqTbPQ1oKybaFKCXo5W1Up_tEWFwohKZRwx2RHN8ohI7F37JHhcjGm8zQ=&amp;c=U9dfX-0GTYXHMiw_iTFYFxIm27EYN9EzHTIiQb6ygTxZaJUUeu1AgQ==&amp;ch=qdNdtdn33VOq7ZS6XWreK5JQOn1mqfEAoy2QDyFj1vgpXLkOU8WjFQ==" TargetMode="External"/><Relationship Id="rId4" Type="http://schemas.openxmlformats.org/officeDocument/2006/relationships/hyperlink" Target="http://r20.rs6.net/tn.jsp?f=001eJZzwnMIdTmUWvtIFZbmPlwKlsDxwJuPf_fcO3xNFCqZ2IANkrJ2XKlA-SyA9LY471a4w0whuc0_msE885Ei9vuJqSkZuGhIuBwzFhptZrxxLDlmALro_nCY5zqnFhWvXSj0zpIrrlI6mAyiLHrJQA==&amp;c=U9dfX-0GTYXHMiw_iTFYFxIm27EYN9EzHTIiQb6ygTxZaJUUeu1AgQ==&amp;ch=qdNdtdn33VOq7ZS6XWreK5JQOn1mqfEAoy2QDyFj1vgpXLkOU8WjFQ==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5278438"/>
            <a:ext cx="6858000" cy="815975"/>
          </a:xfrm>
        </p:spPr>
        <p:txBody>
          <a:bodyPr/>
          <a:lstStyle/>
          <a:p>
            <a:r>
              <a:rPr lang="en-US" altLang="en-US"/>
              <a:t>Fall Membership and Program Plan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86425"/>
            <a:ext cx="6858000" cy="547688"/>
          </a:xfrm>
        </p:spPr>
        <p:txBody>
          <a:bodyPr/>
          <a:lstStyle/>
          <a:p>
            <a:r>
              <a:rPr lang="en-US" altLang="en-US"/>
              <a:t>Black Swamp Area Council</a:t>
            </a:r>
          </a:p>
        </p:txBody>
      </p:sp>
      <p:pic>
        <p:nvPicPr>
          <p:cNvPr id="3" name="Picture 2" descr="A person that is standing in the grass&#10;&#10;Description generated with high confidence">
            <a:extLst>
              <a:ext uri="{FF2B5EF4-FFF2-40B4-BE49-F238E27FC236}">
                <a16:creationId xmlns:a16="http://schemas.microsoft.com/office/drawing/2014/main" id="{31B5F1CD-49AA-4144-9B73-46D94C859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453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571E-57DC-4FF2-AD37-C7B245697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377" y="53571"/>
            <a:ext cx="8091422" cy="802433"/>
          </a:xfrm>
        </p:spPr>
        <p:txBody>
          <a:bodyPr/>
          <a:lstStyle/>
          <a:p>
            <a:r>
              <a:rPr lang="en-US" sz="3600" dirty="0"/>
              <a:t>What units can do to recruit by month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6BE31-1C8B-4955-ABB6-199F3E1C1A94}"/>
              </a:ext>
            </a:extLst>
          </p:cNvPr>
          <p:cNvSpPr txBox="1">
            <a:spLocks/>
          </p:cNvSpPr>
          <p:nvPr/>
        </p:nvSpPr>
        <p:spPr bwMode="auto">
          <a:xfrm>
            <a:off x="77755" y="856004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0" rIns="36576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n-lt"/>
                <a:ea typeface="Tahoma" pitchFamily="34" charset="0"/>
                <a:cs typeface="Times New Roman" pitchFamily="18" charset="0"/>
              </a:defRPr>
            </a:lvl1pPr>
            <a:lvl2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5pPr>
            <a:lvl6pPr marL="457200"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6pPr>
            <a:lvl7pPr marL="914400"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7pPr>
            <a:lvl8pPr marL="1371600"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8pPr>
            <a:lvl9pPr marL="1828800"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defTabSz="914400">
              <a:defRPr/>
            </a:pPr>
            <a:r>
              <a:rPr lang="en-US" b="1" dirty="0">
                <a:solidFill>
                  <a:srgbClr val="0070C0"/>
                </a:solidFill>
              </a:rPr>
              <a:t>August</a:t>
            </a:r>
            <a:r>
              <a:rPr lang="en-US" dirty="0"/>
              <a:t>		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5B9CF3-C9AC-41D2-A485-53CB4F97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" y="1770404"/>
            <a:ext cx="9144000" cy="193899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cs typeface="+mn-cs"/>
              </a:rPr>
              <a:t>Put yard signs at public places, library, restaurants, fire stations etc.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cs typeface="+mn-cs"/>
              </a:rPr>
              <a:t>Distribute recruiting flyers, stickers, yard signs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cs typeface="+mn-cs"/>
              </a:rPr>
              <a:t>Have presence at school open house, school talks, promote through social media, email, as 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88C577E-F13A-4AF7-8072-B1A7235FFA0B}"/>
              </a:ext>
            </a:extLst>
          </p:cNvPr>
          <p:cNvSpPr txBox="1">
            <a:spLocks/>
          </p:cNvSpPr>
          <p:nvPr/>
        </p:nvSpPr>
        <p:spPr bwMode="auto">
          <a:xfrm>
            <a:off x="155510" y="3420727"/>
            <a:ext cx="9144000" cy="7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0" rIns="36576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Tahoma" pitchFamily="34" charset="0"/>
                <a:cs typeface="Times New Roman" pitchFamily="18" charset="0"/>
              </a:defRPr>
            </a:lvl1pPr>
            <a:lvl2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5pPr>
            <a:lvl6pPr marL="457200"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6pPr>
            <a:lvl7pPr marL="914400"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7pPr>
            <a:lvl8pPr marL="1371600"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8pPr>
            <a:lvl9pPr marL="1828800"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defTabSz="914400">
              <a:defRPr/>
            </a:pPr>
            <a:r>
              <a:rPr lang="en-US" b="1" dirty="0">
                <a:solidFill>
                  <a:srgbClr val="0070C0"/>
                </a:solidFill>
              </a:rPr>
              <a:t>September</a:t>
            </a:r>
            <a:r>
              <a:rPr lang="en-US" dirty="0"/>
              <a:t>		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50F206C-009D-428E-9B78-4DB6CF5C6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201" y="4390223"/>
            <a:ext cx="9144000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cs typeface="+mn-cs"/>
              </a:rPr>
              <a:t>Distribute recruiting flyers, stickers, yard signs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cs typeface="+mn-cs"/>
              </a:rPr>
              <a:t>Have presence at school open house, school talks, promote through social media, email, parades, county fairs, word of mouth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cs typeface="+mn-cs"/>
              </a:rPr>
              <a:t>September 22 &amp; October 20 new youth attend Family Fun Days to launch there rocket</a:t>
            </a:r>
          </a:p>
        </p:txBody>
      </p:sp>
    </p:spTree>
    <p:extLst>
      <p:ext uri="{BB962C8B-B14F-4D97-AF65-F5344CB8AC3E}">
        <p14:creationId xmlns:p14="http://schemas.microsoft.com/office/powerpoint/2010/main" val="19071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25" y="1563688"/>
            <a:ext cx="6869113" cy="9144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Paid and completed application September 6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948752"/>
            <a:ext cx="9144000" cy="286232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pPr algn="ctr">
              <a:defRPr/>
            </a:pPr>
            <a:r>
              <a:rPr lang="en-US" altLang="en-US" sz="4000" dirty="0">
                <a:cs typeface="+mn-cs"/>
              </a:rPr>
              <a:t>Receive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Rocket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September 22 &amp; October 20 Family Fun Days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Pack 2018-2019 calendar and district events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Next week’s parent orientation date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Mini Boys Life Magazine</a:t>
            </a:r>
          </a:p>
        </p:txBody>
      </p:sp>
    </p:spTree>
    <p:extLst>
      <p:ext uri="{BB962C8B-B14F-4D97-AF65-F5344CB8AC3E}">
        <p14:creationId xmlns:p14="http://schemas.microsoft.com/office/powerpoint/2010/main" val="125886121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5267325"/>
            <a:ext cx="6858000" cy="815975"/>
          </a:xfrm>
        </p:spPr>
        <p:txBody>
          <a:bodyPr/>
          <a:lstStyle/>
          <a:p>
            <a:r>
              <a:rPr lang="en-US" altLang="en-US" dirty="0"/>
              <a:t>Going through the leaders guide</a:t>
            </a:r>
            <a:br>
              <a:rPr lang="en-US" altLang="en-US" dirty="0"/>
            </a:br>
            <a:r>
              <a:rPr lang="en-US" altLang="en-US" dirty="0"/>
              <a:t> </a:t>
            </a:r>
          </a:p>
        </p:txBody>
      </p:sp>
      <p:pic>
        <p:nvPicPr>
          <p:cNvPr id="3" name="Picture 2" descr="A person sitting at a desk&#10;&#10;Description generated with high confidence">
            <a:extLst>
              <a:ext uri="{FF2B5EF4-FFF2-40B4-BE49-F238E27FC236}">
                <a16:creationId xmlns:a16="http://schemas.microsoft.com/office/drawing/2014/main" id="{AD8666AE-1F73-4DA0-9B03-F479083B1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0687"/>
            <a:ext cx="9209315" cy="55711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01788"/>
            <a:ext cx="9144000" cy="9144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Fall Membership and Program Plan</a:t>
            </a:r>
            <a:r>
              <a:rPr lang="en-US" dirty="0"/>
              <a:t>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31763" y="2516188"/>
            <a:ext cx="8450262" cy="4159250"/>
          </a:xfrm>
        </p:spPr>
        <p:txBody>
          <a:bodyPr>
            <a:normAutofit lnSpcReduction="10000"/>
          </a:bodyPr>
          <a:lstStyle/>
          <a:p>
            <a:pPr marL="0" indent="0" algn="ctr">
              <a:defRPr/>
            </a:pPr>
            <a:r>
              <a:rPr lang="en-US" sz="4000" dirty="0"/>
              <a:t>Goals</a:t>
            </a:r>
          </a:p>
          <a:p>
            <a:pPr lvl="1">
              <a:buClrTx/>
              <a:defRPr/>
            </a:pPr>
            <a:r>
              <a:rPr lang="en-US" sz="3200" dirty="0">
                <a:latin typeface="Lucida Grande"/>
              </a:rPr>
              <a:t>SIMPLIFY, provide CONSISTENCY, and develop EXCITEMENT in HEALTHY UNITS to drive RETENTION</a:t>
            </a:r>
          </a:p>
          <a:p>
            <a:pPr lvl="1">
              <a:buClrTx/>
              <a:defRPr/>
            </a:pPr>
            <a:r>
              <a:rPr lang="en-US" sz="3200" dirty="0">
                <a:latin typeface="Lucida Grande"/>
              </a:rPr>
              <a:t>Get MORE Families in the greatest youth program there is SCOUTING!</a:t>
            </a:r>
          </a:p>
          <a:p>
            <a:pPr lvl="1">
              <a:buClrTx/>
              <a:defRPr/>
            </a:pPr>
            <a:r>
              <a:rPr lang="en-US" sz="3200" dirty="0">
                <a:latin typeface="Lucida Grande"/>
              </a:rPr>
              <a:t>Optimize and maximize our marketing efforts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person&#10;&#10;Description generated with high confidence">
            <a:extLst>
              <a:ext uri="{FF2B5EF4-FFF2-40B4-BE49-F238E27FC236}">
                <a16:creationId xmlns:a16="http://schemas.microsoft.com/office/drawing/2014/main" id="{28D64EF7-A405-476B-BA6E-DB0154374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9" y="1895551"/>
            <a:ext cx="4180115" cy="2134527"/>
          </a:xfrm>
          <a:prstGeom prst="rect">
            <a:avLst/>
          </a:prstGeom>
        </p:spPr>
      </p:pic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2823A56E-ACEB-41CE-951D-71CABDCDB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063" y="1895551"/>
            <a:ext cx="4180115" cy="2134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1BE166-0C4D-4B70-9F49-9E8190A2CBC3}"/>
              </a:ext>
            </a:extLst>
          </p:cNvPr>
          <p:cNvSpPr/>
          <p:nvPr/>
        </p:nvSpPr>
        <p:spPr>
          <a:xfrm>
            <a:off x="106856" y="4309201"/>
            <a:ext cx="89302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</a:rPr>
              <a:t>Online registration and Unit Pin Management: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Make sure your Be A Scout PIN is updated. Committee Chairs, Charter Organization Representatives, and Cubmaster/Scoutmaster can approve youth online applications at </a:t>
            </a:r>
            <a:r>
              <a:rPr lang="en-US" sz="2000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http://my.scouting.org.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Here are a couple resources to coach you along: </a:t>
            </a:r>
            <a:r>
              <a:rPr lang="en-US" sz="2000" u="sng" dirty="0">
                <a:solidFill>
                  <a:srgbClr val="0078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Unit Pin Management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u="sng" dirty="0">
                <a:solidFill>
                  <a:srgbClr val="0078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Unit Pin Management (Family Scouting-including girls)</a:t>
            </a:r>
            <a:r>
              <a:rPr lang="en-US" sz="2000" u="sng" dirty="0">
                <a:solidFill>
                  <a:srgbClr val="0078C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*Charter Organization Rep. is the only member with access to edit Family Scouting status for the unit to accept girls* </a:t>
            </a:r>
            <a:endParaRPr lang="en-US" sz="20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9524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01788"/>
            <a:ext cx="9144000" cy="914400"/>
          </a:xfr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</a:rPr>
              <a:t>Why accept online applications 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31763" y="2516188"/>
            <a:ext cx="8450262" cy="4159250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endParaRPr lang="en-US" sz="4000" dirty="0"/>
          </a:p>
          <a:p>
            <a:pPr lvl="1">
              <a:buClrTx/>
              <a:defRPr/>
            </a:pPr>
            <a:r>
              <a:rPr lang="en-US" sz="2000" dirty="0">
                <a:latin typeface="Lucida Grande"/>
              </a:rPr>
              <a:t>Units can direct families attending to beascout.org and parents can register online and pay with credit card on their smartphone</a:t>
            </a:r>
          </a:p>
          <a:p>
            <a:pPr lvl="1">
              <a:buClrTx/>
              <a:defRPr/>
            </a:pPr>
            <a:endParaRPr lang="en-US" sz="2000" dirty="0">
              <a:latin typeface="Lucida Grande"/>
            </a:endParaRPr>
          </a:p>
          <a:p>
            <a:pPr lvl="1">
              <a:buClrTx/>
              <a:defRPr/>
            </a:pPr>
            <a:r>
              <a:rPr lang="en-US" sz="2000" dirty="0">
                <a:latin typeface="Lucida Grande"/>
              </a:rPr>
              <a:t>Families can register for your unit anytime </a:t>
            </a:r>
          </a:p>
          <a:p>
            <a:pPr lvl="1">
              <a:buClrTx/>
              <a:defRPr/>
            </a:pPr>
            <a:endParaRPr lang="en-US" sz="2000" dirty="0">
              <a:latin typeface="Lucida Grande"/>
            </a:endParaRPr>
          </a:p>
          <a:p>
            <a:pPr lvl="1">
              <a:buClrTx/>
              <a:defRPr/>
            </a:pPr>
            <a:r>
              <a:rPr lang="en-US" sz="2000" dirty="0">
                <a:latin typeface="Lucida Grande"/>
              </a:rPr>
              <a:t>Easy to use, no more paper forms, better serves todays families and millennials, reduces data entry errors and penmanship, NO MORE MISSING SIGNATURES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1499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58925"/>
            <a:ext cx="9144000" cy="9144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Fall Membership and Program Plan</a:t>
            </a:r>
            <a:r>
              <a:rPr lang="en-US" dirty="0"/>
              <a:t>		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2271713"/>
            <a:ext cx="9144000" cy="353943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en-US" sz="2800" dirty="0"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cs typeface="+mn-cs"/>
              </a:rPr>
              <a:t>All Northwest Ohio participating in September 6 (Black Swamp Area Coucnil &amp; Erie Shores Council)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cs typeface="+mn-cs"/>
              </a:rPr>
              <a:t>Most school districts begin their year in mid August. Create for the parents an easy way for the family to join Scouting.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cs typeface="+mn-cs"/>
              </a:rPr>
              <a:t>Create exciting events for new scouts to participate within 60 days of joining.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66875"/>
            <a:ext cx="9144000" cy="9144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Fall Membership and Program Plan</a:t>
            </a:r>
            <a:r>
              <a:rPr lang="en-US" dirty="0"/>
              <a:t>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2665413"/>
            <a:ext cx="9144000" cy="4192587"/>
          </a:xfrm>
        </p:spPr>
        <p:txBody>
          <a:bodyPr/>
          <a:lstStyle/>
          <a:p>
            <a:pPr algn="ctr">
              <a:defRPr/>
            </a:pPr>
            <a:r>
              <a:rPr lang="en-US" sz="4000" dirty="0">
                <a:latin typeface="Lucida Grande"/>
              </a:rPr>
              <a:t>Campaign Theme:</a:t>
            </a:r>
            <a:endParaRPr lang="en-US" sz="4950" u="sng" dirty="0">
              <a:solidFill>
                <a:srgbClr val="C00000"/>
              </a:solidFill>
              <a:latin typeface="Lucida Grande"/>
            </a:endParaRPr>
          </a:p>
          <a:p>
            <a:pPr marL="0" indent="0" algn="ctr">
              <a:defRPr/>
            </a:pPr>
            <a:r>
              <a:rPr lang="en-US" sz="4950" u="sng" dirty="0">
                <a:solidFill>
                  <a:srgbClr val="C00000"/>
                </a:solidFill>
                <a:latin typeface="Lucida Grande"/>
              </a:rPr>
              <a:t>ROCKET INTO SCOUTING</a:t>
            </a:r>
          </a:p>
          <a:p>
            <a:pPr marL="0" indent="0" algn="ctr">
              <a:defRPr/>
            </a:pPr>
            <a:endParaRPr lang="en-US" b="0" dirty="0">
              <a:solidFill>
                <a:srgbClr val="C00000"/>
              </a:solidFill>
              <a:latin typeface="Lucida Grande"/>
            </a:endParaRPr>
          </a:p>
          <a:p>
            <a:pPr marL="0" indent="0" algn="ctr">
              <a:defRPr/>
            </a:pPr>
            <a:r>
              <a:rPr lang="en-US" b="0" dirty="0">
                <a:solidFill>
                  <a:srgbClr val="C00000"/>
                </a:solidFill>
                <a:latin typeface="Lucida Grande"/>
              </a:rPr>
              <a:t>Flyers will list registration as “$2.75 per month” giving units flexibility to charge prorated 2018 amount or add in 2019 amount.</a:t>
            </a:r>
          </a:p>
          <a:p>
            <a:pPr marL="0" indent="0" algn="ctr">
              <a:defRPr/>
            </a:pPr>
            <a:r>
              <a:rPr lang="en-US" b="0" i="1" dirty="0">
                <a:solidFill>
                  <a:srgbClr val="C00000"/>
                </a:solidFill>
                <a:latin typeface="Lucida Grande"/>
              </a:rPr>
              <a:t>Online registration Beascout.org only charges prorated 2018 fee.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6F27111-EF45-4370-82E7-7ECFCA3A4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29" t="10328" r="12204" b="9827"/>
          <a:stretch/>
        </p:blipFill>
        <p:spPr>
          <a:xfrm>
            <a:off x="0" y="0"/>
            <a:ext cx="9218644" cy="76792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1378" y="3839629"/>
            <a:ext cx="1171575" cy="5921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Membership Kickoff OS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40428" y="2617102"/>
            <a:ext cx="1173162" cy="5921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Membership Kickoff </a:t>
            </a:r>
          </a:p>
          <a:p>
            <a:pPr algn="ctr">
              <a:defRPr/>
            </a:pP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AW, CH, GO</a:t>
            </a:r>
          </a:p>
        </p:txBody>
      </p:sp>
      <p:sp>
        <p:nvSpPr>
          <p:cNvPr id="9" name="Rectangle 8"/>
          <p:cNvSpPr/>
          <p:nvPr/>
        </p:nvSpPr>
        <p:spPr>
          <a:xfrm>
            <a:off x="645754" y="4710804"/>
            <a:ext cx="7927135" cy="3015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FFFF00"/>
                </a:solidFill>
              </a:rPr>
              <a:t>  Flyers distributed, open house nights , school talks, social media push</a:t>
            </a:r>
          </a:p>
        </p:txBody>
      </p:sp>
      <p:sp>
        <p:nvSpPr>
          <p:cNvPr id="8" name="Rectangle 7"/>
          <p:cNvSpPr/>
          <p:nvPr/>
        </p:nvSpPr>
        <p:spPr>
          <a:xfrm>
            <a:off x="5440428" y="3968978"/>
            <a:ext cx="1052351" cy="4048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Yard Sign Blitz 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979" y="1377756"/>
            <a:ext cx="89535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ctr" hangingPunct="1"/>
            <a:r>
              <a:rPr lang="en-US" sz="1400" b="1" dirty="0">
                <a:ln w="0"/>
                <a:solidFill>
                  <a:srgbClr val="FF0000"/>
                </a:solidFill>
                <a:latin typeface="+mj-lt"/>
              </a:rPr>
              <a:t>August 16 Yard Sign Blitz Day: </a:t>
            </a:r>
            <a:r>
              <a:rPr lang="en-US" sz="1400" dirty="0">
                <a:ln w="0"/>
                <a:solidFill>
                  <a:srgbClr val="00B050"/>
                </a:solidFill>
                <a:latin typeface="+mj-lt"/>
              </a:rPr>
              <a:t>Put yard signs at public places – library, restaurants, fire stations etc</a:t>
            </a:r>
            <a:r>
              <a:rPr lang="en-US" sz="1600" dirty="0">
                <a:ln w="0"/>
                <a:solidFill>
                  <a:srgbClr val="00B050"/>
                </a:solidFill>
                <a:latin typeface="+mj-lt"/>
              </a:rPr>
              <a:t>. </a:t>
            </a:r>
          </a:p>
          <a:p>
            <a:pPr eaLnBrk="1" fontAlgn="ctr" hangingPunct="1"/>
            <a:r>
              <a:rPr lang="en-US" sz="1400" b="1" dirty="0">
                <a:solidFill>
                  <a:srgbClr val="FF0000"/>
                </a:solidFill>
                <a:latin typeface="+mj-lt"/>
              </a:rPr>
              <a:t>Items for distribution include: </a:t>
            </a:r>
            <a:r>
              <a:rPr lang="en-US" sz="1400" dirty="0">
                <a:solidFill>
                  <a:srgbClr val="00B050"/>
                </a:solidFill>
                <a:latin typeface="+mj-lt"/>
              </a:rPr>
              <a:t>Recruiting flyers, stickers, yard signs, other promotional materials.  “Meet the teacher nights” - school open houses, radio, and other media marketing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86667-9A74-4694-AF4E-C93E4F200BB3}"/>
              </a:ext>
            </a:extLst>
          </p:cNvPr>
          <p:cNvSpPr/>
          <p:nvPr/>
        </p:nvSpPr>
        <p:spPr>
          <a:xfrm>
            <a:off x="645754" y="3560928"/>
            <a:ext cx="7927135" cy="3015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FFFF00"/>
                </a:solidFill>
              </a:rPr>
              <a:t>  Flyers distributed, open house nights , school talks, social media push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FE2575-DCB2-4518-AC2D-D3463F1B796B}"/>
              </a:ext>
            </a:extLst>
          </p:cNvPr>
          <p:cNvSpPr/>
          <p:nvPr/>
        </p:nvSpPr>
        <p:spPr>
          <a:xfrm>
            <a:off x="645753" y="5843436"/>
            <a:ext cx="7927135" cy="3015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FFFF00"/>
                </a:solidFill>
              </a:rPr>
              <a:t>  Flyers distributed, open house nights , school talks, social media push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BB75C59-BE74-44C4-95D3-0525BB0C1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8" t="10775" r="11265" b="8333"/>
          <a:stretch/>
        </p:blipFill>
        <p:spPr>
          <a:xfrm>
            <a:off x="0" y="186935"/>
            <a:ext cx="9144000" cy="74269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814" y="2559264"/>
            <a:ext cx="5103803" cy="2317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FFFF00"/>
                </a:solidFill>
              </a:rPr>
              <a:t>Flyers distributed, open house nights, school talk, social media push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4346758" y="843176"/>
            <a:ext cx="3322638" cy="3432175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40196" y="2514055"/>
            <a:ext cx="1231641" cy="6953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5AA3"/>
                </a:solidFill>
              </a:rPr>
              <a:t>Sign Up Night for all Packs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26665" y="3627631"/>
            <a:ext cx="6242731" cy="2317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FFFF00"/>
                </a:solidFill>
              </a:rPr>
              <a:t>Parent Orientation scheduled by the unit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9814" y="4662978"/>
            <a:ext cx="7601342" cy="2317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FFFF00"/>
                </a:solidFill>
              </a:rPr>
              <a:t>Popcorn sale distribution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21156" y="4662978"/>
            <a:ext cx="1249306" cy="7471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FFFF00"/>
                </a:solidFill>
              </a:rPr>
              <a:t>Family Fun Day- Berry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3009CF-B2EE-463C-9605-AE61AB0DC85D}"/>
              </a:ext>
            </a:extLst>
          </p:cNvPr>
          <p:cNvSpPr/>
          <p:nvPr/>
        </p:nvSpPr>
        <p:spPr>
          <a:xfrm>
            <a:off x="1559622" y="5698325"/>
            <a:ext cx="6176639" cy="2317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Second chance signup nights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107D-E64F-49E6-95BD-F82C257A5315}"/>
              </a:ext>
            </a:extLst>
          </p:cNvPr>
          <p:cNvSpPr/>
          <p:nvPr/>
        </p:nvSpPr>
        <p:spPr>
          <a:xfrm>
            <a:off x="449810" y="1520976"/>
            <a:ext cx="7927135" cy="3015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FFFF00"/>
                </a:solidFill>
              </a:rPr>
              <a:t>  Flyers distributed, open house nights , school talks, social media push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1BE747-E77D-4B09-8102-8D6194DD6582}"/>
              </a:ext>
            </a:extLst>
          </p:cNvPr>
          <p:cNvSpPr/>
          <p:nvPr/>
        </p:nvSpPr>
        <p:spPr>
          <a:xfrm>
            <a:off x="7821156" y="3538349"/>
            <a:ext cx="1249306" cy="7471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FFFF00"/>
                </a:solidFill>
              </a:rPr>
              <a:t>First day to sell Popcorn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980B01D-C38D-42B6-9036-E9C0C4757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0" t="9796" r="11943" b="10067"/>
          <a:stretch/>
        </p:blipFill>
        <p:spPr>
          <a:xfrm>
            <a:off x="0" y="-201551"/>
            <a:ext cx="9144000" cy="7458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3698" y="2251588"/>
            <a:ext cx="6176639" cy="2317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Second chance signup nights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3699" y="1278137"/>
            <a:ext cx="6176639" cy="2317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Second chance signup nights</a:t>
            </a:r>
          </a:p>
        </p:txBody>
      </p:sp>
      <p:sp>
        <p:nvSpPr>
          <p:cNvPr id="31851" name="Rectangle 5"/>
          <p:cNvSpPr>
            <a:spLocks noChangeArrowheads="1"/>
          </p:cNvSpPr>
          <p:nvPr/>
        </p:nvSpPr>
        <p:spPr bwMode="auto">
          <a:xfrm>
            <a:off x="250646" y="6380729"/>
            <a:ext cx="88933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 defTabSz="914400" eaLnBrk="1" fontAlgn="t" hangingPunct="1"/>
            <a:r>
              <a:rPr lang="en-US" sz="1600" b="1" dirty="0">
                <a:solidFill>
                  <a:srgbClr val="FF0000"/>
                </a:solidFill>
                <a:latin typeface="+mj-lt"/>
              </a:rPr>
              <a:t>October 20 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Family Fun Day at Camp Lakota. New Scouts recruited should bring finished rocket and receive their engine to launch.</a:t>
            </a:r>
            <a:endParaRPr lang="en-US" altLang="en-US" sz="16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0297" y="3349633"/>
            <a:ext cx="1158389" cy="60577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FFFF00"/>
                </a:solidFill>
              </a:rPr>
              <a:t>Family Fun Day- Lakota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C244B4-7046-4F4E-94BE-09302D0432EC}"/>
              </a:ext>
            </a:extLst>
          </p:cNvPr>
          <p:cNvSpPr/>
          <p:nvPr/>
        </p:nvSpPr>
        <p:spPr>
          <a:xfrm>
            <a:off x="1603697" y="3429000"/>
            <a:ext cx="6176639" cy="2317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Second chance signup nights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CS Template 1">
  <a:themeElements>
    <a:clrScheme name="Custom 2">
      <a:dk1>
        <a:srgbClr val="969696"/>
      </a:dk1>
      <a:lt1>
        <a:srgbClr val="FFFFFF"/>
      </a:lt1>
      <a:dk2>
        <a:srgbClr val="EAEAEA"/>
      </a:dk2>
      <a:lt2>
        <a:srgbClr val="B2D7ED"/>
      </a:lt2>
      <a:accent1>
        <a:srgbClr val="003F96"/>
      </a:accent1>
      <a:accent2>
        <a:srgbClr val="487036"/>
      </a:accent2>
      <a:accent3>
        <a:srgbClr val="3B6E8F"/>
      </a:accent3>
      <a:accent4>
        <a:srgbClr val="C66A1D"/>
      </a:accent4>
      <a:accent5>
        <a:srgbClr val="7F7F7F"/>
      </a:accent5>
      <a:accent6>
        <a:srgbClr val="CE1126"/>
      </a:accent6>
      <a:hlink>
        <a:srgbClr val="FED622"/>
      </a:hlink>
      <a:folHlink>
        <a:srgbClr val="B2D7E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solidFill>
            <a:schemeClr val="accent1"/>
          </a:solidFill>
        </a:ln>
      </a:spPr>
      <a:bodyPr/>
      <a:lstStyle>
        <a:defPPr algn="ctr">
          <a:defRPr sz="1800" b="1" i="1" dirty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9395</TotalTime>
  <Words>642</Words>
  <Application>Microsoft Office PowerPoint</Application>
  <PresentationFormat>On-screen Show (4:3)</PresentationFormat>
  <Paragraphs>72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MS PGothic</vt:lpstr>
      <vt:lpstr>Arial</vt:lpstr>
      <vt:lpstr>Calibri</vt:lpstr>
      <vt:lpstr>Lucida Grande</vt:lpstr>
      <vt:lpstr>Tahoma</vt:lpstr>
      <vt:lpstr>Times New Roman</vt:lpstr>
      <vt:lpstr>ヒラギノ角ゴ Pro W3</vt:lpstr>
      <vt:lpstr>CS Template 1</vt:lpstr>
      <vt:lpstr>Fall Membership and Program Plan</vt:lpstr>
      <vt:lpstr>Fall Membership and Program Plan  </vt:lpstr>
      <vt:lpstr>PowerPoint Presentation</vt:lpstr>
      <vt:lpstr>Why accept online applications  </vt:lpstr>
      <vt:lpstr>Fall Membership and Program Plan  </vt:lpstr>
      <vt:lpstr>Fall Membership and Program Plan  </vt:lpstr>
      <vt:lpstr>PowerPoint Presentation</vt:lpstr>
      <vt:lpstr>PowerPoint Presentation</vt:lpstr>
      <vt:lpstr>PowerPoint Presentation</vt:lpstr>
      <vt:lpstr>What units can do to recruit by month</vt:lpstr>
      <vt:lpstr>Paid and completed application September 6 </vt:lpstr>
      <vt:lpstr>Going through the leaders guide  </vt:lpstr>
    </vt:vector>
  </TitlesOfParts>
  <Company>Boy Scouts of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Colin Earl</dc:creator>
  <cp:lastModifiedBy>Colin Earl</cp:lastModifiedBy>
  <cp:revision>538</cp:revision>
  <cp:lastPrinted>2017-08-08T15:02:44Z</cp:lastPrinted>
  <dcterms:created xsi:type="dcterms:W3CDTF">2011-01-11T15:53:32Z</dcterms:created>
  <dcterms:modified xsi:type="dcterms:W3CDTF">2018-08-07T13:41:39Z</dcterms:modified>
</cp:coreProperties>
</file>